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73" r:id="rId7"/>
    <p:sldId id="274" r:id="rId8"/>
    <p:sldId id="259" r:id="rId9"/>
    <p:sldId id="260" r:id="rId10"/>
    <p:sldId id="261" r:id="rId11"/>
    <p:sldId id="262" r:id="rId12"/>
    <p:sldId id="265" r:id="rId13"/>
    <p:sldId id="267" r:id="rId14"/>
    <p:sldId id="266" r:id="rId15"/>
    <p:sldId id="268" r:id="rId16"/>
    <p:sldId id="264" r:id="rId17"/>
    <p:sldId id="269" r:id="rId18"/>
    <p:sldId id="263" r:id="rId19"/>
    <p:sldId id="27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0"/>
    <p:restoredTop sz="94600"/>
  </p:normalViewPr>
  <p:slideViewPr>
    <p:cSldViewPr snapToGrid="0" snapToObjects="1">
      <p:cViewPr varScale="1">
        <p:scale>
          <a:sx n="114" d="100"/>
          <a:sy n="114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6395-E98D-C94C-979E-F0877B412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956AB-BCAB-4C46-933F-6603F17C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18A9D-FC1F-2448-BD3D-C9F02D1A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18BE2-4713-FB4C-A6F4-F08C1645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E30C-2CAE-2143-9E1F-8F8F5CEE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1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F246-C270-B646-8ED7-04B23D0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68FAF-D632-0F45-8800-17B21A027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8A4AA-9A9A-A243-9AC4-1658C308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DFE9D-0406-8C47-96EE-1C93E213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67B6-A345-334D-8E04-F77506DC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7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00AE3-A3E9-AA47-8E62-3FEE36EF6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5945B-5741-A44C-B493-A4A38C619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6F18-43C1-9849-AF07-F8EF9ABE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0F8FB-5B6C-CB4B-A9AC-5CFEEB46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98C9B-83E2-9C48-BF74-001AC48F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3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E36C-8543-5644-B4EF-8009CBBA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C5FC8-AFD5-FA4E-A727-6B74D9A60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C0590-D7EE-8848-8733-FD0B1A75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3B6FC-CCAE-8F4A-B6DB-E28AD176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9518-B833-844A-92A7-C26CB4B1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C067-2EAF-E04F-B449-A8720027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60DA-7DAC-284E-B443-F1EDDBD8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DAB15-CE06-F645-95CA-E0FB364B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5C2CF-3CF4-6543-8CEC-BDC062BF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FF4C8-0FBF-5C40-8F6A-92E4BC6E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6D86-DC59-7942-B8C2-89083912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C8E4-FDF5-5F48-9EBB-F4F029978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E26E5-8D33-EF49-BD47-8151B4147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2402-2B28-F348-B84F-A3479DBC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63C27-3911-1D40-8145-817D9FF2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4E143-FDDE-5343-8D3E-9D8A9632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1701-196D-E543-801A-8EB41860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E38F-65C1-FE45-807F-ADD6DBC87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EF6E-81AA-9841-9961-8B34B64E1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0AB96-7645-0C43-AC4B-87360934B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1465-F6BA-DF44-8DDD-0B857BA20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D7ED6-F877-B541-B860-FFF2DCD2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30F18-EBD6-7A45-A5F5-1D5E2C65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F5438-703D-5D43-A981-BE909C79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21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E889-EA2F-DE48-911E-9B625A77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8FD25-FF8C-B849-9DA9-6E155A8B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8919E-976B-0F47-B225-0DF3181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8027F-A492-4C44-836E-1F9FCD9E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A8FD0-86A8-EC44-AEF0-3EB8F4A0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75391-AD18-BB45-81DC-CA7E282C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7F261-7ECF-EF46-A201-7C72228C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1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9C17-1089-B64F-BC06-B9DE4456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F250-C03D-6748-8C44-4574D4DB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698DA-D5FD-0C4B-841B-0473B35D4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1047C-94E9-B54D-BE73-693CAB86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13662-01EF-354E-820B-BD434F26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CBDBD-514F-7742-99EF-082051C0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0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C69C-7713-DE44-BC8A-54A51EB0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61751-BE5A-B245-8949-535C363ED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86996-5DBF-9542-BA1C-A37815B83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A92E6-E8B8-B145-9DCF-CBE86BB2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6DA12-C4D0-134D-8059-A12BBAD6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0A7FF-ACA5-BE45-942D-CEA42571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6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F60A3-9844-B84E-9ECB-862892BA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842CA-0973-A84E-A402-B9E77A58B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F2091-23C7-CE4F-9D3F-3864B6AE1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ECD-3C0E-0B4C-A8B4-38B9237AD50B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C338-8A3A-4147-8797-700FE9B30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4F5A6-B498-564B-B185-58E61D4AF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2FED0-5F24-D044-A5E7-B8B57573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5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83B8-F2B7-0F40-95CA-142853611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283" y="1110854"/>
            <a:ext cx="9888511" cy="2387600"/>
          </a:xfrm>
          <a:solidFill>
            <a:schemeClr val="bg1">
              <a:alpha val="5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OVERVIEW: ENVIRONMENTAL DATA ANALYTICS (REPRODUCIBLE DATA SCIENCE)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5DA18-D012-0D4F-B884-ED595A8AB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92638"/>
            <a:ext cx="5283200" cy="1655762"/>
          </a:xfrm>
          <a:solidFill>
            <a:schemeClr val="bg1">
              <a:alpha val="50000"/>
            </a:schemeClr>
          </a:solidFill>
        </p:spPr>
        <p:txBody>
          <a:bodyPr anchor="ctr"/>
          <a:lstStyle/>
          <a:p>
            <a:pPr marL="457200" algn="l"/>
            <a:r>
              <a:rPr lang="en-US" dirty="0">
                <a:latin typeface="Corbel" panose="020B0503020204020204" pitchFamily="34" charset="0"/>
              </a:rPr>
              <a:t>ENV 872L </a:t>
            </a:r>
          </a:p>
          <a:p>
            <a:pPr marL="457200" algn="l"/>
            <a:r>
              <a:rPr lang="en-US" dirty="0">
                <a:latin typeface="Corbel" panose="020B0503020204020204" pitchFamily="34" charset="0"/>
              </a:rPr>
              <a:t>Environmental Data Analytics</a:t>
            </a:r>
          </a:p>
          <a:p>
            <a:pPr marL="457200" algn="l"/>
            <a:r>
              <a:rPr lang="en-US" dirty="0">
                <a:latin typeface="Corbel" panose="020B0503020204020204" pitchFamily="34" charset="0"/>
              </a:rPr>
              <a:t>Spring 2019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5A5CA4F-220B-6D41-8B20-E3F318C6DF8A}"/>
              </a:ext>
            </a:extLst>
          </p:cNvPr>
          <p:cNvSpPr txBox="1">
            <a:spLocks/>
          </p:cNvSpPr>
          <p:nvPr/>
        </p:nvSpPr>
        <p:spPr>
          <a:xfrm>
            <a:off x="8661400" y="4592638"/>
            <a:ext cx="3530600" cy="1655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6EF32-4329-B94E-8F80-6FD62E2D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4791869"/>
            <a:ext cx="2451100" cy="1257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0006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Assignments 75 %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10 assignments, 1 per unit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Evaluated for completion, application of concepts/code, discussion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Project 25 %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Choose example dataset and research question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Run through data workflow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Report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4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REPRODUCIBLE DATA SCIENCE: THE 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6433"/>
            <a:ext cx="10515600" cy="13259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Which components of data science have you practiced before?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62390A4-0835-8E4B-87F9-8F1C8195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442096"/>
            <a:ext cx="8280400" cy="313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0A0251-44D6-0A4B-8726-E685ADD7ECC9}"/>
              </a:ext>
            </a:extLst>
          </p:cNvPr>
          <p:cNvSpPr txBox="1"/>
          <p:nvPr/>
        </p:nvSpPr>
        <p:spPr>
          <a:xfrm>
            <a:off x="7694350" y="4345651"/>
            <a:ext cx="254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From: 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1537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REPRODUCIBLE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Reproducibility: </a:t>
            </a:r>
            <a:r>
              <a:rPr lang="en-US" dirty="0">
                <a:latin typeface="Corbel" panose="020B0503020204020204" pitchFamily="34" charset="0"/>
              </a:rPr>
              <a:t>when someone else (e.g., future self) can obtain the same outcomes from the same dataset and analysis</a:t>
            </a:r>
          </a:p>
          <a:p>
            <a:r>
              <a:rPr lang="en-US" dirty="0">
                <a:latin typeface="Corbel" panose="020B0503020204020204" pitchFamily="34" charset="0"/>
              </a:rPr>
              <a:t>Raw data ≠ processed data</a:t>
            </a:r>
          </a:p>
          <a:p>
            <a:r>
              <a:rPr lang="en-US" dirty="0">
                <a:latin typeface="Corbel" panose="020B0503020204020204" pitchFamily="34" charset="0"/>
              </a:rPr>
              <a:t>Link data transformations with a reproducible pipeline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Raw datasets NEVER changed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Cleaning/transformations done through coding, not by editing within Excel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Edits documented by well-commented code</a:t>
            </a:r>
          </a:p>
          <a:p>
            <a:r>
              <a:rPr lang="en-US" dirty="0">
                <a:latin typeface="Corbel" panose="020B0503020204020204" pitchFamily="34" charset="0"/>
              </a:rPr>
              <a:t>Majority of time spent in the data processing phase (tidy, transform)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64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A WORD ON CODING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Multiple coding pathways to reach the same outcome</a:t>
            </a:r>
          </a:p>
          <a:p>
            <a:r>
              <a:rPr lang="en-US" dirty="0">
                <a:latin typeface="Corbel" panose="020B0503020204020204" pitchFamily="34" charset="0"/>
              </a:rPr>
              <a:t>Goal: efficient code, clear </a:t>
            </a:r>
            <a:r>
              <a:rPr lang="en-US">
                <a:latin typeface="Corbel" panose="020B0503020204020204" pitchFamily="34" charset="0"/>
              </a:rPr>
              <a:t>to external user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9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Data stored in nonproprietary software (e.g., .csv, .md, .txt)</a:t>
            </a:r>
          </a:p>
          <a:p>
            <a:r>
              <a:rPr lang="en-US" dirty="0">
                <a:latin typeface="Corbel" panose="020B0503020204020204" pitchFamily="34" charset="0"/>
              </a:rPr>
              <a:t>File names in ASCII text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English alphabet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Numbers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Underscore (_) and hyphen (-)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No spaces!</a:t>
            </a:r>
          </a:p>
          <a:p>
            <a:r>
              <a:rPr lang="en-US" dirty="0">
                <a:latin typeface="Corbel" panose="020B0503020204020204" pitchFamily="34" charset="0"/>
              </a:rPr>
              <a:t>File naming conventions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dirty="0" err="1">
                <a:latin typeface="Corbel" panose="020B0503020204020204" pitchFamily="34" charset="0"/>
              </a:rPr>
              <a:t>databasename_datatype_details_stage.format</a:t>
            </a: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	</a:t>
            </a:r>
            <a:r>
              <a:rPr lang="en-US" dirty="0" err="1">
                <a:latin typeface="Corbel" panose="020B0503020204020204" pitchFamily="34" charset="0"/>
              </a:rPr>
              <a:t>ECOTOX_Neonicotinoids_Mortality_Raw.csv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7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Store data, code, and output in separate folders</a:t>
            </a:r>
          </a:p>
          <a:p>
            <a:pPr lvl="1"/>
            <a:r>
              <a:rPr lang="en-US" dirty="0" err="1">
                <a:latin typeface="Corbel" panose="020B0503020204020204" pitchFamily="34" charset="0"/>
              </a:rPr>
              <a:t>Data_Raw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 err="1">
                <a:latin typeface="Corbel" panose="020B0503020204020204" pitchFamily="34" charset="0"/>
              </a:rPr>
              <a:t>Data_Processed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Code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Output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Questions about rules and conventions?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42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WHAT WE WILL DO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Develop proficiency in one tool (R)</a:t>
            </a:r>
          </a:p>
          <a:p>
            <a:r>
              <a:rPr lang="en-US" dirty="0">
                <a:latin typeface="Corbel" panose="020B0503020204020204" pitchFamily="34" charset="0"/>
              </a:rPr>
              <a:t>Practice skills in the data pipeline</a:t>
            </a:r>
          </a:p>
          <a:p>
            <a:r>
              <a:rPr lang="en-US" dirty="0">
                <a:latin typeface="Corbel" panose="020B0503020204020204" pitchFamily="34" charset="0"/>
              </a:rPr>
              <a:t>Interface with other tools (git, databases, Python)</a:t>
            </a:r>
          </a:p>
          <a:p>
            <a:r>
              <a:rPr lang="en-US" dirty="0">
                <a:latin typeface="Corbel" panose="020B0503020204020204" pitchFamily="34" charset="0"/>
              </a:rPr>
              <a:t>Learn skills in self-sufficiency (finding help, complex applications)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4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290" y="5541645"/>
            <a:ext cx="2787650" cy="9175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rbel" panose="020B0503020204020204" pitchFamily="34" charset="0"/>
              </a:rPr>
              <a:t>imarticus.org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54E195-3A26-2B49-950D-C13C24A0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1588322"/>
            <a:ext cx="75692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WHAT WE WON’T DO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Python, SQL, Tableau, Spotfire</a:t>
            </a:r>
          </a:p>
          <a:p>
            <a:r>
              <a:rPr lang="en-US" dirty="0">
                <a:latin typeface="Corbel" panose="020B0503020204020204" pitchFamily="34" charset="0"/>
              </a:rPr>
              <a:t>Data transformations in Excel</a:t>
            </a:r>
          </a:p>
          <a:p>
            <a:r>
              <a:rPr lang="en-US" dirty="0">
                <a:latin typeface="Corbel" panose="020B0503020204020204" pitchFamily="34" charset="0"/>
              </a:rPr>
              <a:t>Complex statistics, data visualization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521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Complete software installation guide on Sakai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Course server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R</a:t>
            </a:r>
          </a:p>
          <a:p>
            <a:pPr lvl="1">
              <a:buFont typeface="System Font Regular"/>
              <a:buChar char="-"/>
            </a:pPr>
            <a:r>
              <a:rPr lang="en-US" dirty="0" err="1">
                <a:latin typeface="Corbel" panose="020B0503020204020204" pitchFamily="34" charset="0"/>
              </a:rPr>
              <a:t>RStudio</a:t>
            </a:r>
            <a:endParaRPr lang="en-US" dirty="0">
              <a:latin typeface="Corbel" panose="020B0503020204020204" pitchFamily="34" charset="0"/>
            </a:endParaRP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Git</a:t>
            </a:r>
          </a:p>
          <a:p>
            <a:pPr lvl="1">
              <a:buFont typeface="System Font Regular"/>
              <a:buChar char="-"/>
            </a:pPr>
            <a:r>
              <a:rPr lang="en-US" dirty="0" err="1">
                <a:latin typeface="Corbel" panose="020B0503020204020204" pitchFamily="34" charset="0"/>
              </a:rPr>
              <a:t>LaTeX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Set up a GitHub account – </a:t>
            </a:r>
            <a:r>
              <a:rPr lang="en-US" err="1">
                <a:latin typeface="Corbel" panose="020B0503020204020204" pitchFamily="34" charset="0"/>
              </a:rPr>
              <a:t>github</a:t>
            </a:r>
            <a:r>
              <a:rPr lang="en-US">
                <a:latin typeface="Corbel" panose="020B0503020204020204" pitchFamily="34" charset="0"/>
              </a:rPr>
              <a:t>.com</a:t>
            </a:r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5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WELCOME TO ENVIRONMENTAL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437120" cy="4815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Kateri Salk, PhD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Visiting Assistant Professor of Water Resources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kateri.salk@duke.edu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Grainger Hall 3115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John Fay, MSc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Instructor of Geospatial Analysis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john.fay@duke.edu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Grainger Hall 3112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5072E6-767F-4040-953B-4DD6F76E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703" y="1351440"/>
            <a:ext cx="3754873" cy="250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DCC0E-6AB3-4C48-9C2E-F97E861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03" y="3989626"/>
            <a:ext cx="3757021" cy="25032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14AC5C-14BC-1747-902B-9176600FBA7A}"/>
              </a:ext>
            </a:extLst>
          </p:cNvPr>
          <p:cNvSpPr txBox="1">
            <a:spLocks/>
          </p:cNvSpPr>
          <p:nvPr/>
        </p:nvSpPr>
        <p:spPr>
          <a:xfrm>
            <a:off x="693509" y="4136231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63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  <a:latin typeface="Gill Sans MT Condensed" panose="020B0506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4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WELCOME TO ENVIRONMENTAL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TA: Taylor </a:t>
            </a:r>
            <a:r>
              <a:rPr lang="en-US" b="1" dirty="0" err="1">
                <a:latin typeface="Corbel" panose="020B0503020204020204" pitchFamily="34" charset="0"/>
              </a:rPr>
              <a:t>Minich</a:t>
            </a:r>
            <a:endParaRPr lang="en-US" b="1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MEM (ESC) &amp; Master of Forestry</a:t>
            </a:r>
          </a:p>
          <a:p>
            <a:pPr marL="0" indent="0">
              <a:buNone/>
            </a:pPr>
            <a:r>
              <a:rPr lang="en-US" dirty="0" err="1">
                <a:latin typeface="Corbel" panose="020B0503020204020204" pitchFamily="34" charset="0"/>
              </a:rPr>
              <a:t>taylor.minich@duke.edu</a:t>
            </a: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Office Hours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KS: W 11-12, Th 2:45-3:45 (GH 3115)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TM: TBD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JF: As needed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3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WELCOME TO ENVIRONMENTAL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25 MEM students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11 – Water Resources Management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4 – Ecotoxicology and Environmental Health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3 – Energy and Environment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3 - Business and Environment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2 – Environmental Science and Conservation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1 – Forest Resource Management (MF)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1 – Environmental Economics and Policy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What is your background with data analytics? </a:t>
            </a:r>
          </a:p>
          <a:p>
            <a:pPr marL="0" indent="0">
              <a:buNone/>
            </a:pPr>
            <a:r>
              <a:rPr lang="en-US" dirty="0">
                <a:latin typeface="Corbel" panose="020B0503020204020204" pitchFamily="34" charset="0"/>
              </a:rPr>
              <a:t>Which software(s) have you used previously?</a:t>
            </a:r>
          </a:p>
          <a:p>
            <a:pPr lvl="1">
              <a:buFont typeface="System Font Regular"/>
              <a:buChar char="-"/>
            </a:pPr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2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DATA PRACTICES ARE IN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Skills with specific software are becoming necessary prerequisites for employment</a:t>
            </a:r>
          </a:p>
          <a:p>
            <a:pPr lvl="0"/>
            <a:r>
              <a:rPr lang="en-US" sz="2400" dirty="0"/>
              <a:t>Reproducible data practices are efficient and consistent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increased productivity</a:t>
            </a:r>
          </a:p>
          <a:p>
            <a:pPr lvl="0"/>
            <a:r>
              <a:rPr lang="en-US" sz="2400" dirty="0" err="1"/>
              <a:t>Versionable</a:t>
            </a:r>
            <a:r>
              <a:rPr lang="en-US" sz="2400" dirty="0"/>
              <a:t> repositories create opportunities for 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Teamwork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Individual accountability 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Reverting mistakes to earlier versions </a:t>
            </a:r>
          </a:p>
          <a:p>
            <a:pPr lvl="0"/>
            <a:r>
              <a:rPr lang="en-US" sz="2400" dirty="0"/>
              <a:t>Troubleshooting skills increase the capacity for independence</a:t>
            </a:r>
          </a:p>
          <a:p>
            <a:pPr lvl="0"/>
            <a:r>
              <a:rPr lang="en-US" sz="2400" dirty="0"/>
              <a:t>Effective reporting </a:t>
            </a:r>
            <a:r>
              <a:rPr lang="en-US" sz="2400" dirty="0">
                <a:sym typeface="Wingdings" pitchFamily="2" charset="2"/>
              </a:rPr>
              <a:t> clear and efficient communication of outcomes/findings</a:t>
            </a:r>
            <a:endParaRPr lang="en-US" sz="2400" dirty="0"/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Gain proficiency in the language and application of R software 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Synthesize information from datasets, working from start to finish in the “data pipeline” 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Develop skills to identify and apply appropriate statistical and graphical approaches for environmental datasets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eriod"/>
            </a:pPr>
            <a:r>
              <a:rPr lang="en-US" dirty="0"/>
              <a:t>Integrate multiple technological applications involved in contemporary data analysis, workflow, and management </a:t>
            </a:r>
          </a:p>
          <a:p>
            <a:pPr marL="0" indent="0">
              <a:spcBef>
                <a:spcPts val="1600"/>
              </a:spcBef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17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TECHNICAL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Computers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Option 1: Lab computer, mapped to course server 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Option 2: Personal computer, download all necessary software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Software installation guide provided</a:t>
            </a:r>
          </a:p>
          <a:p>
            <a:pPr marL="0" indent="0">
              <a:buNone/>
            </a:pPr>
            <a:endParaRPr lang="en-US" b="1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rbel" panose="020B0503020204020204" pitchFamily="34" charset="0"/>
              </a:rPr>
              <a:t>During class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Yellow sticky note: I am behind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Orange sticky note: I am stuck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1 % bonus if you keep your stickies until the end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E296D1-F5D4-CE4A-BF55-2ED97849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233" y="2909699"/>
            <a:ext cx="3002280" cy="2251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9AFBB-E4DE-0A46-835E-A42C519B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765" y="4183875"/>
            <a:ext cx="2053400" cy="19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Initial resources posted on Sakai</a:t>
            </a:r>
          </a:p>
          <a:p>
            <a:r>
              <a:rPr lang="en-US" dirty="0">
                <a:latin typeface="Corbel" panose="020B0503020204020204" pitchFamily="34" charset="0"/>
              </a:rPr>
              <a:t>Course materials in </a:t>
            </a:r>
            <a:r>
              <a:rPr lang="en-US" dirty="0" err="1">
                <a:latin typeface="Corbel" panose="020B0503020204020204" pitchFamily="34" charset="0"/>
              </a:rPr>
              <a:t>Github</a:t>
            </a:r>
            <a:r>
              <a:rPr lang="en-US" dirty="0">
                <a:latin typeface="Corbel" panose="020B0503020204020204" pitchFamily="34" charset="0"/>
              </a:rPr>
              <a:t> repository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Pull updates each class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Save your own progress inside files</a:t>
            </a:r>
          </a:p>
          <a:p>
            <a:r>
              <a:rPr lang="en-US" dirty="0">
                <a:latin typeface="Corbel" panose="020B0503020204020204" pitchFamily="34" charset="0"/>
              </a:rPr>
              <a:t>Helpful tools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R for Data Science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Stack Overflow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latin typeface="Corbel" panose="020B0503020204020204" pitchFamily="34" charset="0"/>
              </a:rPr>
              <a:t>Google</a:t>
            </a:r>
          </a:p>
          <a:p>
            <a:r>
              <a:rPr lang="en-US" dirty="0">
                <a:latin typeface="Corbel" panose="020B0503020204020204" pitchFamily="34" charset="0"/>
              </a:rPr>
              <a:t>Assignments submitted to Sakai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16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6746-B159-024B-8EED-6BD93C6A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77"/>
              </a:rPr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BC5-3E9C-4B43-A946-036A3352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Software up to date (outside class)</a:t>
            </a:r>
          </a:p>
          <a:p>
            <a:r>
              <a:rPr lang="en-US" dirty="0">
                <a:latin typeface="Corbel" panose="020B0503020204020204" pitchFamily="34" charset="0"/>
              </a:rPr>
              <a:t>Troubleshooting</a:t>
            </a:r>
          </a:p>
          <a:p>
            <a:r>
              <a:rPr lang="en-US" dirty="0">
                <a:latin typeface="Corbel" panose="020B0503020204020204" pitchFamily="34" charset="0"/>
              </a:rPr>
              <a:t>Missing class</a:t>
            </a:r>
          </a:p>
          <a:p>
            <a:r>
              <a:rPr lang="en-US" dirty="0">
                <a:latin typeface="Corbel" panose="020B0503020204020204" pitchFamily="34" charset="0"/>
              </a:rPr>
              <a:t>Cooperative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E4F09-3C17-DF43-A4B7-881165734AEC}"/>
              </a:ext>
            </a:extLst>
          </p:cNvPr>
          <p:cNvCxnSpPr/>
          <p:nvPr/>
        </p:nvCxnSpPr>
        <p:spPr>
          <a:xfrm>
            <a:off x="703289" y="365125"/>
            <a:ext cx="0" cy="13491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53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28342A7-168A-784C-80FB-3E119F585EE6}" vid="{F859D6A4-64B8-6C40-A16D-99D2B3D885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</TotalTime>
  <Words>701</Words>
  <Application>Microsoft Macintosh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Corbel</vt:lpstr>
      <vt:lpstr>Gill Sans MT Condensed</vt:lpstr>
      <vt:lpstr>System Font Regular</vt:lpstr>
      <vt:lpstr>Office Theme</vt:lpstr>
      <vt:lpstr>OVERVIEW: ENVIRONMENTAL DATA ANALYTICS (REPRODUCIBLE DATA SCIENCE)</vt:lpstr>
      <vt:lpstr>WELCOME TO ENVIRONMENTAL DATA ANALYTICS</vt:lpstr>
      <vt:lpstr>WELCOME TO ENVIRONMENTAL DATA ANALYTICS</vt:lpstr>
      <vt:lpstr>WELCOME TO ENVIRONMENTAL DATA ANALYTICS</vt:lpstr>
      <vt:lpstr>DATA PRACTICES ARE IN DEMAND</vt:lpstr>
      <vt:lpstr>COURSE OBJECTIVES</vt:lpstr>
      <vt:lpstr>TECHNICAL LOGISTICS</vt:lpstr>
      <vt:lpstr>COURSE LOGISTICS</vt:lpstr>
      <vt:lpstr>EXPECTATIONS</vt:lpstr>
      <vt:lpstr>GRADING</vt:lpstr>
      <vt:lpstr>REPRODUCIBLE DATA SCIENCE: THE DATA PIPELINE</vt:lpstr>
      <vt:lpstr>REPRODUCIBLE DATA ANALYSIS</vt:lpstr>
      <vt:lpstr>A WORD ON CODING IN R</vt:lpstr>
      <vt:lpstr>RULES</vt:lpstr>
      <vt:lpstr>RULES</vt:lpstr>
      <vt:lpstr>WHAT WE WILL DO IN THIS COURSE</vt:lpstr>
      <vt:lpstr>WHY R?</vt:lpstr>
      <vt:lpstr>WHAT WE WON’T DO IN THIS COURSE</vt:lpstr>
      <vt:lpstr>FOR 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OVERVIEW: ENVIRONMENTAL DATA ANALYTICS (REPRODUCIBLE DATA SCIENCE)</dc:title>
  <dc:creator>Kateri Salk-Gundersen</dc:creator>
  <cp:lastModifiedBy>Kateri Salk</cp:lastModifiedBy>
  <cp:revision>26</cp:revision>
  <dcterms:created xsi:type="dcterms:W3CDTF">2018-12-10T14:31:25Z</dcterms:created>
  <dcterms:modified xsi:type="dcterms:W3CDTF">2019-01-10T15:33:51Z</dcterms:modified>
</cp:coreProperties>
</file>